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95" r:id="rId5"/>
    <p:sldId id="281" r:id="rId6"/>
    <p:sldId id="282" r:id="rId7"/>
    <p:sldId id="285" r:id="rId8"/>
    <p:sldId id="292" r:id="rId9"/>
    <p:sldId id="298" r:id="rId10"/>
    <p:sldId id="286" r:id="rId11"/>
    <p:sldId id="297" r:id="rId12"/>
    <p:sldId id="296" r:id="rId13"/>
    <p:sldId id="288" r:id="rId14"/>
    <p:sldId id="289" r:id="rId15"/>
    <p:sldId id="299" r:id="rId16"/>
    <p:sldId id="294" r:id="rId17"/>
    <p:sldId id="29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4660"/>
  </p:normalViewPr>
  <p:slideViewPr>
    <p:cSldViewPr snapToGrid="0">
      <p:cViewPr varScale="1">
        <p:scale>
          <a:sx n="74" d="100"/>
          <a:sy n="74" d="100"/>
        </p:scale>
        <p:origin x="6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5.xml"/><Relationship Id="rId4" Type="http://schemas.microsoft.com/office/2011/relationships/webextension" Target="../webextensions/webextension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97B5A-DD6A-8962-43D3-EB96F3275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02" r="-1" b="30494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E0F28-2186-5979-86AD-68CA5EF6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47" y="5505105"/>
            <a:ext cx="10407602" cy="8680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Luna Agora</a:t>
            </a:r>
            <a:br>
              <a:rPr lang="en-US" sz="4400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Data Analytics Cohort 12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Nashville Software School</a:t>
            </a:r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11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7D18-B09F-5CE7-48BB-C890B194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730" y="810766"/>
            <a:ext cx="11277601" cy="1107832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What area has the most access?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							What area has the least?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9AA4E-AF19-56C5-3FF9-77944FD99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811" y="2272408"/>
            <a:ext cx="4825157" cy="5762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Most access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655EC23-65AE-EE2E-A93E-3C7CBC0C610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34590344"/>
                  </p:ext>
                </p:extLst>
              </p:nvPr>
            </p:nvGraphicFramePr>
            <p:xfrm>
              <a:off x="722811" y="2847703"/>
              <a:ext cx="5257302" cy="317209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B655EC23-65AE-EE2E-A93E-3C7CBC0C6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811" y="2847703"/>
                <a:ext cx="5257302" cy="317209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61F34-5946-6906-D7A2-E7C347908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8712" y="2272408"/>
            <a:ext cx="4825159" cy="5762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Least access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A366EBA5-FB6F-D3B6-96DA-CC8F9581D1A7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4046541473"/>
                  </p:ext>
                </p:extLst>
              </p:nvPr>
            </p:nvGraphicFramePr>
            <p:xfrm>
              <a:off x="6208713" y="2847703"/>
              <a:ext cx="5257302" cy="317209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A366EBA5-FB6F-D3B6-96DA-CC8F9581D1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8713" y="2847703"/>
                <a:ext cx="5257302" cy="31720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6213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8C9C-ED77-B8C0-9527-6E5B94C8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4" y="1022436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Does public wi-fi access directly correlate with population?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8" name="Content Placeholder 7" descr="A map of different colors&#10;&#10;Description automatically generated">
            <a:extLst>
              <a:ext uri="{FF2B5EF4-FFF2-40B4-BE49-F238E27FC236}">
                <a16:creationId xmlns:a16="http://schemas.microsoft.com/office/drawing/2014/main" id="{3A906E4A-9E89-6E2F-6020-302F25EE01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137687" y="2381617"/>
            <a:ext cx="4825157" cy="4397662"/>
          </a:xfrm>
        </p:spPr>
      </p:pic>
      <p:pic>
        <p:nvPicPr>
          <p:cNvPr id="16" name="Content Placeholder 15" descr="A map of a city&#10;&#10;Description automatically generated">
            <a:extLst>
              <a:ext uri="{FF2B5EF4-FFF2-40B4-BE49-F238E27FC236}">
                <a16:creationId xmlns:a16="http://schemas.microsoft.com/office/drawing/2014/main" id="{D56A4558-09FB-A7CE-18B1-926AED77D7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29158" y="2393473"/>
            <a:ext cx="4825157" cy="4373950"/>
          </a:xfrm>
        </p:spPr>
      </p:pic>
    </p:spTree>
    <p:extLst>
      <p:ext uri="{BB962C8B-B14F-4D97-AF65-F5344CB8AC3E}">
        <p14:creationId xmlns:p14="http://schemas.microsoft.com/office/powerpoint/2010/main" val="412588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8C9C-ED77-B8C0-9527-6E5B94C8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4" y="1022436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Does public wi-fi access directly correlate with unemployment?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3" name="Content Placeholder 12" descr="A map of a city&#10;&#10;Description automatically generated">
            <a:extLst>
              <a:ext uri="{FF2B5EF4-FFF2-40B4-BE49-F238E27FC236}">
                <a16:creationId xmlns:a16="http://schemas.microsoft.com/office/drawing/2014/main" id="{0D74F838-1811-3E89-9512-FA2BDB4C02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222552" y="2400950"/>
            <a:ext cx="4825157" cy="4381889"/>
          </a:xfrm>
        </p:spPr>
      </p:pic>
      <p:pic>
        <p:nvPicPr>
          <p:cNvPr id="9" name="Content Placeholder 7" descr="A map of different colors&#10;&#10;Description automatically generated">
            <a:extLst>
              <a:ext uri="{FF2B5EF4-FFF2-40B4-BE49-F238E27FC236}">
                <a16:creationId xmlns:a16="http://schemas.microsoft.com/office/drawing/2014/main" id="{23B6C3F9-E96F-14D3-9FC0-7F77F1099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1" y="2385177"/>
            <a:ext cx="4825157" cy="439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5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D832-AD79-E7F1-7C56-983EB4E91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1102622"/>
            <a:ext cx="8761413" cy="70696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Dashboard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5B17CFB-C70D-7FF2-FD37-7664FE41550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8000502"/>
                  </p:ext>
                </p:extLst>
              </p:nvPr>
            </p:nvGraphicFramePr>
            <p:xfrm>
              <a:off x="895633" y="2614246"/>
              <a:ext cx="10400734" cy="40620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75B17CFB-C70D-7FF2-FD37-7664FE4155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5633" y="2614246"/>
                <a:ext cx="10400734" cy="40620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941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2557-AAC4-6178-3D8C-A96732420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0" y="1606486"/>
            <a:ext cx="8825660" cy="1822514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Future goals</a:t>
            </a:r>
            <a:br>
              <a:rPr lang="en-US" sz="3200" dirty="0">
                <a:solidFill>
                  <a:schemeClr val="accent2"/>
                </a:solidFill>
              </a:rPr>
            </a:b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~ re-analyze based on neighborhoods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~ add other economic correlations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~re-structure the area score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B97F7-40FC-6A72-FB1B-7426B9521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5024966"/>
            <a:ext cx="8825659" cy="137583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Data Sources: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https:// data.census.gov (American Community Survey 2022)</a:t>
            </a:r>
          </a:p>
          <a:p>
            <a:r>
              <a:rPr lang="en-US" dirty="0">
                <a:solidFill>
                  <a:schemeClr val="tx2"/>
                </a:solidFill>
              </a:rPr>
              <a:t>https://data.nashville.gov</a:t>
            </a:r>
          </a:p>
        </p:txBody>
      </p:sp>
    </p:spTree>
    <p:extLst>
      <p:ext uri="{BB962C8B-B14F-4D97-AF65-F5344CB8AC3E}">
        <p14:creationId xmlns:p14="http://schemas.microsoft.com/office/powerpoint/2010/main" val="186898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Public Access in Nashville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1F4E-8111-C928-D886-E8A51C0C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Summary &amp; 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C2A7D-98E7-6A70-F843-1D25136D8EFC}"/>
              </a:ext>
            </a:extLst>
          </p:cNvPr>
          <p:cNvSpPr txBox="1"/>
          <p:nvPr/>
        </p:nvSpPr>
        <p:spPr>
          <a:xfrm>
            <a:off x="7491047" y="698957"/>
            <a:ext cx="2028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5B8F5-D91D-7488-3C28-46348095CAF4}"/>
              </a:ext>
            </a:extLst>
          </p:cNvPr>
          <p:cNvSpPr txBox="1"/>
          <p:nvPr/>
        </p:nvSpPr>
        <p:spPr>
          <a:xfrm>
            <a:off x="6875353" y="1283732"/>
            <a:ext cx="4161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 want to explore what publicly accessible resources are available. </a:t>
            </a:r>
          </a:p>
          <a:p>
            <a:r>
              <a:rPr lang="en-US" dirty="0">
                <a:solidFill>
                  <a:schemeClr val="tx2"/>
                </a:solidFill>
              </a:rPr>
              <a:t>This will be accomplished by analyzing how those recourses are dispersed by zip code in relation that areas economics.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5F399-014C-734B-7A24-F3FAC7D091DE}"/>
              </a:ext>
            </a:extLst>
          </p:cNvPr>
          <p:cNvSpPr txBox="1"/>
          <p:nvPr/>
        </p:nvSpPr>
        <p:spPr>
          <a:xfrm>
            <a:off x="7397262" y="3234782"/>
            <a:ext cx="2555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Motivation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9A4E0-212E-FBE4-1BE1-2B8AD5FB0F26}"/>
              </a:ext>
            </a:extLst>
          </p:cNvPr>
          <p:cNvSpPr txBox="1"/>
          <p:nvPr/>
        </p:nvSpPr>
        <p:spPr>
          <a:xfrm>
            <a:off x="6875353" y="3819557"/>
            <a:ext cx="41616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effectLst/>
                <a:ea typeface="Georgia" panose="02040502050405020303" pitchFamily="18" charset="0"/>
                <a:cs typeface="Georgia" panose="02040502050405020303" pitchFamily="18" charset="0"/>
              </a:rPr>
              <a:t>I believe that we should have our human needs met automatically, but as a society we fall short sometimes. My main motivation is surviving in the city as an unhoused person. I wanted to see how accessible those resources are to survive and get out of a difficult situation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391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4293-48E7-88A9-37DB-E42211E6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Defining Public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F81DD-EDF9-2AE7-6D26-1692C2B28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856" y="1143000"/>
            <a:ext cx="5190066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Water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Social Services (food)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Wi-fi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Libraries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Public Health Clinics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Prescription Disposal Locations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Fire Departments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Police Departments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3D1BD-0171-D4A1-D93C-AF2406763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These are some of the relevant metrics I was able to find data 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0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0E4D-FFBF-F5B1-75E5-9A6AE33F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647700"/>
            <a:ext cx="2793158" cy="16002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Zip-codes observed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A308C-1D6F-1FE3-B8EA-E4950C2EC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2566572"/>
            <a:ext cx="2793158" cy="2895599"/>
          </a:xfrm>
        </p:spPr>
        <p:txBody>
          <a:bodyPr numCol="3">
            <a:normAutofit lnSpcReduction="10000"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37072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37076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37115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37138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37189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37220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37221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37218</a:t>
            </a:r>
            <a:endParaRPr lang="en-US" dirty="0"/>
          </a:p>
        </p:txBody>
      </p:sp>
      <p:pic>
        <p:nvPicPr>
          <p:cNvPr id="7" name="Content Placeholder 6" descr="A map of different colors&#10;&#10;Description automatically generated">
            <a:extLst>
              <a:ext uri="{FF2B5EF4-FFF2-40B4-BE49-F238E27FC236}">
                <a16:creationId xmlns:a16="http://schemas.microsoft.com/office/drawing/2014/main" id="{6DF081F3-E401-9CBA-82A6-0CD2A2AAD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4513" y="-778933"/>
            <a:ext cx="8297754" cy="8297754"/>
          </a:xfrm>
        </p:spPr>
      </p:pic>
    </p:spTree>
    <p:extLst>
      <p:ext uri="{BB962C8B-B14F-4D97-AF65-F5344CB8AC3E}">
        <p14:creationId xmlns:p14="http://schemas.microsoft.com/office/powerpoint/2010/main" val="861088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CC5B-91E8-C229-FD8F-3711A51A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5" y="1085963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latin typeface="Georgia" panose="02040502050405020303" pitchFamily="18" charset="0"/>
              </a:rPr>
              <a:t>Making an area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B33D1-B0D7-2FA2-ED22-0BE5F012B6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area score is based on what resources are available in each zip code.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+5 points are given for containing the resource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+0 points if zip code does not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CDC3D-A40C-488C-23B5-9FE81A536B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Due to time constraints the area score is in this rudimentary stage, it only states that the area has access. 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Future Plans: will make a new scoring system, that gives points with diminishing returns for multiples, for more relevant analysis</a:t>
            </a:r>
          </a:p>
        </p:txBody>
      </p:sp>
    </p:spTree>
    <p:extLst>
      <p:ext uri="{BB962C8B-B14F-4D97-AF65-F5344CB8AC3E}">
        <p14:creationId xmlns:p14="http://schemas.microsoft.com/office/powerpoint/2010/main" val="7484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population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1087759"/>
                  </p:ext>
                </p:extLst>
              </p:nvPr>
            </p:nvGraphicFramePr>
            <p:xfrm>
              <a:off x="440871" y="3200401"/>
              <a:ext cx="11250387" cy="334735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871" y="3200401"/>
                <a:ext cx="11250387" cy="334735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mart-narrative">
            <a:extLst>
              <a:ext uri="{FF2B5EF4-FFF2-40B4-BE49-F238E27FC236}">
                <a16:creationId xmlns:a16="http://schemas.microsoft.com/office/drawing/2014/main" id="{6AB41C5F-C2C7-4302-BFE5-0F670F3BEA61}"/>
              </a:ext>
            </a:extLst>
          </p:cNvPr>
          <p:cNvSpPr txBox="1"/>
          <p:nvPr/>
        </p:nvSpPr>
        <p:spPr>
          <a:xfrm>
            <a:off x="440871" y="3200401"/>
            <a:ext cx="2070768" cy="2308324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At 59693, 37211 had the highest Population and was 271,231.82% higher than 37213, which had the lowest Population at 22.</a:t>
            </a: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
Population and area score are positively correlated with each other.</a:t>
            </a:r>
          </a:p>
          <a:p>
            <a:pPr algn="l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5305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income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334695"/>
                  </p:ext>
                </p:extLst>
              </p:nvPr>
            </p:nvGraphicFramePr>
            <p:xfrm>
              <a:off x="522514" y="3249387"/>
              <a:ext cx="11201400" cy="328204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514" y="3249387"/>
                <a:ext cx="11201400" cy="328204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mart-narrative">
            <a:extLst>
              <a:ext uri="{FF2B5EF4-FFF2-40B4-BE49-F238E27FC236}">
                <a16:creationId xmlns:a16="http://schemas.microsoft.com/office/drawing/2014/main" id="{023EFF1D-1785-49A3-8609-EB3B633AF047}"/>
              </a:ext>
            </a:extLst>
          </p:cNvPr>
          <p:cNvSpPr txBox="1"/>
          <p:nvPr/>
        </p:nvSpPr>
        <p:spPr>
          <a:xfrm>
            <a:off x="468086" y="3249387"/>
            <a:ext cx="2149642" cy="1938992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At 230199, 37220 had the highest average household income and accounted for 7.84% of average income.</a:t>
            </a: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
Average household income and  Area score have a negative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342790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unemployment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3311692"/>
                  </p:ext>
                </p:extLst>
              </p:nvPr>
            </p:nvGraphicFramePr>
            <p:xfrm>
              <a:off x="522515" y="3249387"/>
              <a:ext cx="11201400" cy="336368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515" y="3249387"/>
                <a:ext cx="11201400" cy="336368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mart-narrative">
            <a:extLst>
              <a:ext uri="{FF2B5EF4-FFF2-40B4-BE49-F238E27FC236}">
                <a16:creationId xmlns:a16="http://schemas.microsoft.com/office/drawing/2014/main" id="{69940DCA-A629-443F-8C93-4029A1A33B46}"/>
              </a:ext>
            </a:extLst>
          </p:cNvPr>
          <p:cNvSpPr txBox="1"/>
          <p:nvPr/>
        </p:nvSpPr>
        <p:spPr>
          <a:xfrm>
            <a:off x="468085" y="3249386"/>
            <a:ext cx="1617389" cy="1938992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Unemployed and area score are positively correlated with each other.</a:t>
            </a: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
37211 accounted for 14.75% of Unemployed.
</a:t>
            </a:r>
          </a:p>
        </p:txBody>
      </p:sp>
    </p:spTree>
    <p:extLst>
      <p:ext uri="{BB962C8B-B14F-4D97-AF65-F5344CB8AC3E}">
        <p14:creationId xmlns:p14="http://schemas.microsoft.com/office/powerpoint/2010/main" val="14540719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57BF663F-6150-4BA0-9704-4840ADFAD2BE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1UTW/bMAz9K4HOxmDnw/m4tVl2GoagGYphQ1AwEu2oVSRBkrN6Qf77KNlF212yS4H4YvGRIh+pJ52YkN4qaL/BAdmC3RrzdAD3NChYxvR7bFbO5hymeQX5mIvpeLQbzijK2CCN9mxxYgFcjeFe+gZUTEjgr23GQKk11NGqQHnMmEXnjQYl/2AXTK7gGjxnDJ+tMg5iyk2AgDHtkcLJJirFpxFVBB7kETfIQ4feoTUu9LYo5+OqxBIxh3nBx0W1iyx95000L8fHoonY0ugAUhOBiFVVORlOYVbkIKYTPppgVSZcqtCH7NrVs3XUN02jtXF8N+IImqNgqTmHvuvlxJZGNYe0Wr3DN6ZxHO+wSi4dZGgpjageKuMeBPg9O9Og1s7QGJPrp7TcCEzw3vxeOqTBCbbIz9llFjd17bCG0Jurj6G4NrZRqcigKActgvMD0GJg6GxT7JdG98eZX3EbnhuHl/luCfFS16qX96uevndteA6BFLPcgwvxCu0eSYxRP7TROIHutk0S+izdi8qH2T/kr/HgztuX20kpHt9cuSWNpjau6+oDhE91f6Tc1ziV7Tl9b8+ZHZCeyrgwTfAWOK5BY+rAdmUkpjhSOSWOskprF/9fJWmnU9U9qCYKKj2sLBUhocmdwv/d0NP7C4UOrnwJBgAA&quot;"/>
    <we:property name="creatorSessionId" value="&quot;403f13c5-efc4-4f57-b0c8-a0b65f3c892e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UwW7bMAz9FUNnY4jbxm1zS73s0rUNkqEYNgQBY9GOWkUSJDmrF/jfS8ku1u2SXQrEF4uPFPlIPenAuHBGQnsPO2QTdqP18w7sc5KxlKkBe3i4vZsubtf307sZwdp4oZVjkwPzYGv0j8I1IEMGAn+uUgZSzqEOVgXSYcoMWqcVSPEb+2ByedtglzJ8MVJbCCmXHjyGtHsKJ5tqZ5/OqSKUXuxxiaXv0QUabf1g8/z6osoxRxzBdVZeZNXmiva43htpHo8PRSOxQisPQhGBgFVVPj67hKtsBPxyXJ6PscojLqQfQjbt7MVY6pum0ZowrynfgyqRs9icRdf3cmCFls0urmZ/4Uvd2BIXWEWX8sK3lIZX60rbNQe3ZR0Nam41jTG6fghTao4R3upfhUUaHGeTUZceZzGta4s1+MGcfQzFuTaNjEWSLE9aBOsSUDzRdLYx9kujhuMcnXAbrtQWj/NdEeKEquUg7z96+ta34UrwpJhiC9aHK7R5IjEG/dBGbTnamzZK6LOwbyo/S/8hf4oH163ebieleHp35QoaTa1t39UHCJ/qfo+5T3Eqqy5+78+Z7ZCeyrDQjXcGSpyDwtiB6csIjHGkckocZBXXNvy/CtJOr6pHkE0QVHg9WaxBOhMbif8ZP5B7BazHd4n4BQAA&quot;"/>
    <we:property name="isFiltersActionButtonVisible" value="true"/>
    <we:property name="isVisualContainerHeaderHidden" value="false"/>
    <we:property name="pageDisplayName" value="&quot;Scatter  pop_corr&quot;"/>
    <we:property name="pageName" value="&quot;ReportSectiond694f6e6ee0a91c41fb8&quot;"/>
    <we:property name="pptInsertionSessionID" value="&quot;1F3A0765-8C77-42F6-A06B-79605C58FD2E&quot;"/>
    <we:property name="reportEmbeddedTime" value="&quot;2024-04-22T21:22:18.265Z&quot;"/>
    <we:property name="reportName" value="&quot;nashdash&quot;"/>
    <we:property name="reportState" value="&quot;CONNECTED&quot;"/>
    <we:property name="reportUrl" value="&quot;/groups/me/reports/d4f18ad6-88cc-4082-a3d6-e3eb099ac96e/ReportSectiond694f6e6ee0a91c41fb8?experience=power-bi&quot;"/>
    <we:property name="isFooterCollapsed" value="true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7BF663F-6150-4BA0-9704-4840ADFAD2BE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1U32vbMBD+V4KeNjCjzo8m7lsXuqdthGaU0RHKWTo7amWdkeSsWcj/vpPssQYG7UMH9Yt1351033130kEo7VsD+6/QoLgQH4keGnAPo1xkwp5iOUwnk5kany+m41xNYV7NkKOoDZqsFxcHEcDVGG6078DEAxn8sckEGLOCOloVGI+ZaNF5smD0L+yD2RVch8dM4GNryEE8ch0gYDx2x+FsM5X8w4Qzggx6h2uUoUevsSUXBlst8qKQhTovFmdVJdW8VDPe43tvovl8fEyaiC3JBtCWCUSskmMsZotyWshSzSeqxCJPuDZhCCn3V4+t47pZjX0b5btUO7ASlUjFOfR9LQdxWdcOawiDeXXiXJLpmn/ga+qcxGuskssGHfacQ1V3Fbk7BX4rjqziyhFrnFxeksMEfursoNhZNLf0c+mQJVYRyN4K3y8IdrSlzuOWjBppK6nB0TtFxoDz71+lklcje6tbSaqX95TFhhGvbW2GCf87Ut96cl5C4KFZbsGFeIvKe57HOELHPwPOee6fTO33NFRvtAl8y5dcek1un2j+B4U3x/Q9lUo0yA9OXFAXfAsSV2AxEWj7IzSmOG4/WBU7k9Yu/j9rlr9vzA2YLvYkPU8iJeFe6dLgSzcM9H4DlexLp08FAAA=&quot;"/>
    <we:property name="creatorSessionId" value="&quot;92709687-478c-4625-8cd5-3e23c2ead665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UwW7bMAz9lUCnDTCGZl3XuLcsyC5d2iAZimFFENAS7aiVRUOSs3pB/n2U7KEtMGA7dEB9sflIk4+PlA5Cad8Y6K6gRnEhPhHd1+DuR2ORCTtg19eXi+nqcns1XcwZpiZosl5cHEQAV2G40b4FEzMweLvJBBizhCpaJRiPmWjQebJg9E/sg9kVXIvHTOBDY8hBTLkOEDCm3XM421x7/O6UK4IMeo9rlKFHV9iQC4OtJuM8l7n6mE9OylKq80Kd8T++9yaaf4+PRROxGdkA2jKBiJXyPeZnk+JDLgt1fqoKzMcJ1yYMIUU3f2gc981qdE3Ua6r2YCUqkZpz6PteDmJaVQ4rCIM5f+ackWnrP+Brap3EFZbJZYMOHddQ5bYkt1Xgd+LIKi4dscbJ5SU5TODn1g6KnURzRz9mDlliFYHstfBdINjRjlqPOzJqpK2kGkdvFBkDzr99kU5ejOx33UhSvbzPWWwY8dpWZtjwx5X62pPzEgIvzWwHLsRTVNzxPsYVOv5ecK5z92Rrv6WleqVD4FM+49Yrcl2i+R8U3hzT81QqUSNfOPGD2uAbkLgEi4lA06fQmOJ4/GBVnEz6dvH9RbP8/WBuwLRxJvEOEqkGj0oXBv8xfiD3C15DOH4+BQAA&quot;"/>
    <we:property name="isFiltersActionButtonVisible" value="true"/>
    <we:property name="isVisualContainerHeaderHidden" value="false"/>
    <we:property name="pageDisplayName" value="&quot;Scatter inc_corr&quot;"/>
    <we:property name="pageName" value="&quot;ReportSectiond8199c9d6980ffcd7bd5&quot;"/>
    <we:property name="pptInsertionSessionID" value="&quot;1F3A0765-8C77-42F6-A06B-79605C58FD2E&quot;"/>
    <we:property name="reportEmbeddedTime" value="&quot;2024-04-22T21:23:36.824Z&quot;"/>
    <we:property name="reportName" value="&quot;nashdash&quot;"/>
    <we:property name="reportState" value="&quot;CONNECTED&quot;"/>
    <we:property name="reportUrl" value="&quot;/groups/me/reports/d4f18ad6-88cc-4082-a3d6-e3eb099ac96e/ReportSectiond8199c9d6980ffcd7bd5?experience=power-bi&quot;"/>
    <we:property name="isFooterCollapsed" value="true"/>
    <we:property name="design" value="{&quot;border&quot;:{&quot;isActive&quot;:false,&quot;color&quot;:&quot;#808080&quot;,&quot;width&quot;:1,&quot;transparency&quot;:0,&quot;dash&quot;:&quot;solid&quot;}}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57BF663F-6150-4BA0-9704-4840ADFAD2BE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1Uy27bMBD8lYJnwdDDpR+3xHFPbWHEbVC0MAKKXMlMKFKgKNeKoX/vklLapgjqXoL0Ju4uZ2eHszoRIZtase4jq4AsyaUx9xWz928SEhH9NDbjBQcR01meCpHxmCeUY5WpnTS6IcsTccyW4G5k0zLlATH4bRcRptSGlf5UMNVARGqwjdFMyQcYijHlbAt9ROBYK2OZh9w65sDDHrAcz0glmWTYkXEnD7AF7oboNdTGuvGc57M5j/OsgJSKnGYZLBZ4pxmygeb5et80EFsZ7ZjUSMDHBM1yoBllC5rwOBWLRZr4eCGVG0vybn2sLc6NanS1l+9CHJhG4UgYzkIzzHIiK6PaKnytn8S3prUcrqEIKe2k6xBGFLeFsbeCNXvSo1Aba1DGkPoqa24EhPDefF9ZQOEEWcZ9dJ7FRVlaKJkbj+uXofhZQ4UP2yEBn3nX6vHx4v+YdMONhfN8dxhppC7VaOZf7vk0jNFw5tAfqz2zzi9MfofWC26pABfGfzwYUwXT1EN7CSGPF6E0tvsgwwQQrHUi7yXCDY1umGp9j2wWUzqhcUwTStM0ya6QOBL7icCOZxHSdD6ZJvH07WyazKcDQo/jIYyxAuxlFyheSfu4emn0h8av76Z+9/iDwAt3v239alQizPACu4d9vwTs19dgFx6uf95qpnVNzThsmIZnLIcOYVp4Z//VLeFPPlgMvS5zBf96YaT3A9KQ3JF6BgAA&quot;"/>
    <we:property name="creatorSessionId" value="&quot;574ced50-cf08-4282-bf89-ded47c8ca2e6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Uy27bMBD8lYJnw9DDpe3cHMe9pE4Muw2KFoZBiSuZCSUKJOVaMfTvWVJKXwjqXoL0Js4uZ2eXszoRLkwlWXPDCiAX5FKph4Lph3chGZCyx25vr5ez9fXuZrZcIKwqK1RpyMWJWKZzsHfC1Ew6BgS/bQeESbliuTtlTBoYkAq0USWT4hG6ZAxZXUM7IHCspNLMUW4ss+BoD5iOZ6wdDmOsyFIrDrCB1HboGiqlbX9OkvEkDZI4g4jyhMYxTKd4x3RRL/N8vivqhc1VaZkoUYDDOI0ToDFlUxqmQcSn0yh0eCak7VOSZnGsNPaN02gqN68ZP7AyBU58cxpM18uJzJWsC/+1+A3fqFqnsIbMh0orbIM0PNtlSu84M3vS4qBWWuEYfeirqFLFwcN79X2uAQfHyUXQDs6rmOW5hpzZ/rh4HYmfSyjwYRsU4CIf6rJ/vOA/Fm1SpeG83i0iRpS57M380z2fujZMyiz6Y75n2rqFSe7Ret4tBeDCuI9HpQpvmqorL8DH8SLkSjdL4TsAb60T+SiQrit0x2TtasTjgNIhDQIaUhpFYXyFwlHYDwZ2PMsQRZPhKAxG78ejcDLqGFpsD2mU5qAvGy/xSujn1YsGf8z47d3Ubp9/EHjh/petn/eT8D28wu5h3S+e++1nsPUP175sNVVbU7EUVqyEFyyHDmEld87+q1vc77pzGFpdJBL+Mb8X9wRRnE1uaQYAAA==&quot;"/>
    <we:property name="isFiltersActionButtonVisible" value="true"/>
    <we:property name="isVisualContainerHeaderHidden" value="false"/>
    <we:property name="pageDisplayName" value="&quot;Scatter unemp_corr&quot;"/>
    <we:property name="pageName" value="&quot;ReportSectionbb78c0b3fe26db633e99&quot;"/>
    <we:property name="pptInsertionSessionID" value="&quot;1F3A0765-8C77-42F6-A06B-79605C58FD2E&quot;"/>
    <we:property name="reportEmbeddedTime" value="&quot;2024-04-22T21:23:54.402Z&quot;"/>
    <we:property name="reportName" value="&quot;nashdash&quot;"/>
    <we:property name="reportState" value="&quot;CONNECTED&quot;"/>
    <we:property name="reportUrl" value="&quot;/groups/me/reports/d4f18ad6-88cc-4082-a3d6-e3eb099ac96e/ReportSectionbb78c0b3fe26db633e99?experience=power-bi&quot;"/>
    <we:property name="isFooterCollapsed" value="true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9B51783F-C81F-4C8C-8CA6-3D00BEEE1881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BA7F6370-2367-4A99-8312-4DBE14F212A8&quot;"/>
    <we:property name="reportUrl" value="&quot;/groups/me/reports/d4f18ad6-88cc-4082-a3d6-e3eb099ac96e/ReportSection519b6142d65a0071e521?experience=power-bi&quot;"/>
    <we:property name="reportName" value="&quot;nashdash&quot;"/>
    <we:property name="reportState" value="&quot;CONNECTED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pageName" value="&quot;ReportSection519b6142d65a0071e521&quot;"/>
    <we:property name="pageDisplayName" value="&quot;bars top&quot;"/>
    <we:property name="datasetId" value="&quot;c041f608-a47c-4117-8b68-8b132dbf6bbe&quot;"/>
    <we:property name="backgroundColor" value="&quot;#FFFFFF&quot;"/>
    <we:property name="bookmark" value="&quot;H4sIAAAAAAAAA9VUPW/bMBD9KwKnFjAKWZEdx1uiulNbGHGRoYWHk3iSmVA8gaTcuIb/e4+UgiZd3CFD6sXk4+nuvfs6Cqlcp+HwFVoUS3FD9NCCfUimYiLMSwwyWc8hra7SXNb5Il0sspytqPOKjBPLo/BgG/R3yvWgg0MGf2wnArReQxNuNWiHE9GhdWRAq184GPOTtz2eJgIfO00WgsuNB4/B7Z7N+c5Uph8uOCJUXu1xg5Uf0FvsyPrxPptelfNpnsn5DNL0coqzLGhxw2uked4+BI3ECjIelGECAcuzMq8hy9Nytsgu63JepRcBr5X2o0l5WD12lnVzNg5dSN+13IOpUIoozqIbtBxFQbpv42n1At9Qbyu8xTo+Ga/8gd146mbixBlaW+L8Rey76iqSGOEd/SwscsakWKanyfnw101jsQE/XlevzG1NXa+j92Q6Tw4I1iVgZEJczWj7qTdjAdO3yP8Lgkl21DvckZaJMhW1mLyTpDVLef8/SHAVWTxPdMuIU6bR4zD+6f5vA3/NA1Do3nGPoxxoFdSWVOzA+rABynuepdD+7ImsRHtziBPwUdmnIc0mf8l4U+132j5tFXZx/2xVFJykhuwg5zUHdnuKv+fJEy3y+gwH6r3roMI1GIyRu8GFwmjHTcRSQvHi2Yb/z4qrM9TuDnQfyhaXrYhBuJyq1PivH4z0fgO6aX+jHQYAAA==&quot;"/>
    <we:property name="initialStateBookmark" value="&quot;H4sIAAAAAAAAA9VUPW/bMBD9KwKnFhAKybGd1pujukvqxLCLDC2M4iSdZSYUTyApN6rh/94jpaBpF3fIkGoR+Xh49+7zKEppGwXdDdQoZuKK6KEG8xClIhZ6wG5vr5fz9fX3m/lywTA1TpK2YnYUDkyF7k7aFpRnYPDbNhag1Aoqf9uBshiLBo0lDUr+xN6Yn5xp8RQLfGwUGfCUGwcOPe2BzfnOvtN3F+wRCicPuMHC9egaGzJuuE/SD/k0HY/K6QSS5DLFyciLt/1rkHne3jsNwjLSDqRmAR4bj/LxDkbjJJ+8H13u8mmRXHh8J5UbTPJu8dgYjpuz0TU+X/PyALrAUoTgDNo+lqPISLV1OC3+wDfUmgLXuAtP2knXMY2jZiJOnKGVIc5fwL7KpqASA7ynH5lBzlgpZskpPu9+XlUGK3DDdfHC2lbUtCqwR+k06hCMjUCXEXE1g+2nVg8FTF6j/iWCjvbUWtyTKiOpC6oxelOSUhzK2/8hBFuQwfNCt4xYqSs1DOPv7v/S61c8AJlqLfc4lr2sjOqcsj0Y5zdAfs+z5NufmciUaK66MAEfpXka0lH8Vxivqv1O26etwhT3z1ZFxkmqyPThvOTAbk/he548USOvT3+g1tkGClyBxuC56SkkBjtuIg7FFy+cjf9/llydvnZ3oFpfNr9RRfDB1ZS5wn+0H8T9Ark9TQ4MBgAA&quot;"/>
    <we:property name="isFooterCollapsed" value="false"/>
    <we:property name="isFiltersActionButtonVisible" value="true"/>
    <we:property name="isVisualContainerHeaderHidden" value="false"/>
    <we:property name="reportEmbeddedTime" value="&quot;2024-04-22T17:49:56.170Z&quot;"/>
    <we:property name="creatorTenantId" value="&quot;101da587-1843-4f52-8b8a-17b069c66d33&quot;"/>
    <we:property name="creatorUserId" value="&quot;100320034002AE95&quot;"/>
    <we:property name="creatorSessionId" value="&quot;aa8313a7-542f-40fd-a385-0f877e2473ef&quot;"/>
    <we:property name="artifactViewState" value="&quot;live&quot;"/>
  </we:properties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576AA14F-53EB-40C7-A69A-B9DE9D5785B6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BA7F6370-2367-4A99-8312-4DBE14F212A8&quot;"/>
    <we:property name="reportUrl" value="&quot;/groups/me/reports/d4f18ad6-88cc-4082-a3d6-e3eb099ac96e/ReportSection52b89518fa9d5581b940?experience=power-bi&quot;"/>
    <we:property name="reportName" value="&quot;nashdash&quot;"/>
    <we:property name="reportState" value="&quot;CONNECTED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pageName" value="&quot;ReportSection52b89518fa9d5581b940&quot;"/>
    <we:property name="pageDisplayName" value="&quot;bars bottom&quot;"/>
    <we:property name="datasetId" value="&quot;c041f608-a47c-4117-8b68-8b132dbf6bbe&quot;"/>
    <we:property name="backgroundColor" value="&quot;#FFFFFF&quot;"/>
    <we:property name="bookmark" value="&quot;H4sIAAAAAAAAA81UwW7bMAz9FUOnDQiGOJmzpLfW607bEDRDDxtyoCXaUSuLhiRnzYL8+yg5xdphQDYgBeaLzSeafHwUuRdK+87A7jO0KC7EFdF9C+4+y8VI2OfYOyXr2UxKWU/GYyjyaT1V7EVd0GS9uNiLAK7BcKt9DyYGZPDbeiTAmCU00arBeByJDp0nC0b/wMGZj4Lr8TAS+NAZchBDrgIEjGG37M42U8nfTDkjyKC3uEIZBvQGO3LhaBeTar4o8nkNC1UU87xavB3zP344TTRP+8ekiVhJNoC2TCBiszyvZaHmajyuo2tRwTTitTbh6FLtrh86x3WzGrsuyneptmAlRqm4OId+qGUvLpvGYQPhaF4/OyzJ9O0f8BX1TuIN1unIBh12nKOiEKgtxIEVXDpifRPsJTlM4IfeHtUaR3ND30uHLK+KwOg017PQ+ao7SWog9M8MXl6tJXW9SQmyfJbtEJzPwKqM+P6dRcSXL+ETgs021HvckFGZtpJazF4pMoareX26ijUjXtvGHAfz1yR8GYozPAyl6T3fd1QD55LaisoNuBC3QXXHcxVHgSORU+iudmka3mv3OLCT0W81/m+9PawflwyHuHuyOUrWqSE3VHTmmVgf0vNUQtEiL9T4QX3wHUhcgsWUvBtCaEx+fM+4mtjC9O3i+6PmHg0dvAXTx+al9StSEm6qrgz+7Q9Hej8BEHD2US8GAAA=&quot;"/>
    <we:property name="initialStateBookmark" value="&quot;H4sIAAAAAAAAA81UwW7bMAz9FUOnDQiGuJ2LpLfUyy5d2iAZetgQDLTFOGpl0ZDkrFmQfy8lu1g3DMgGpMB8sflEk3yPIvdCKtdo2N1AjeJSXBE91GAfklQMhOmx29vr2WRx/e1mMpsyTI1XZJy43AsPtkJ/p1wLOkRg8OtqIEDrOVTBWoN2OBANWkcGtPqBnTMfedviYSDwsdFkIYRcevAYwm7ZnW3Onb4754xQerXFJZa+QxfYkPW9nZ0Vo3GWjtYwllk2Sovx+yH/47rTWOZx/5A0FpaT8aAMFxCwizRdl5kcyeFwHVyzAs4Dvlba9y7FbvrYWObNauyaoNdEbsGUKEUkZ9F1XPZiUlUWK/C9Of3lMCfd1n/Al9TaEhe4jkfGK7/jHAV5T3UmDqzg3BLrG2FXksUIfmxNr9YwmBv6nltkeWUABsdrPUk5X1RTkuwK+ucKXl+tOTWtjgmS9CLZIViXgJEJ8f07iYivT2GGYJINtQ43pGWiTEk1Jm8kac1s3h5nsWLEKVPpfjB/TsLnjpzmYch16/i+o+xqzqkuKN+A9WEbFPc8V2EUOBJZifZqF6fhg7LPA3s2+I3j/9bbw+p5yXCI+xebI2edKrIdoxPPxOoQn5cSihp5oYYPar1roMQ5GIzJmy6EwujH94zZhBbGbxvenxT3qOvgHeg2NC/sWBFzcE9VofEv/fvingAewyezHgYAAA==&quot;"/>
    <we:property name="isFooterCollapsed" value="true"/>
    <we:property name="isFiltersActionButtonVisible" value="true"/>
    <we:property name="isVisualContainerHeaderHidden" value="false"/>
    <we:property name="reportEmbeddedTime" value="&quot;2024-04-22T17:50:25.967Z&quot;"/>
    <we:property name="creatorTenantId" value="&quot;101da587-1843-4f52-8b8a-17b069c66d33&quot;"/>
    <we:property name="creatorUserId" value="&quot;100320034002AE95&quot;"/>
    <we:property name="creatorSessionId" value="&quot;c9716ace-ce89-40c3-a98d-1676e6251735&quot;"/>
    <we:property name="artifactViewState" value="&quot;live&quot;"/>
  </we:properties>
  <we:bindings/>
  <we:snapshot xmlns:r="http://schemas.openxmlformats.org/officeDocument/2006/relationships"/>
</we:webextension>
</file>

<file path=ppt/webextensions/webextension6.xml><?xml version="1.0" encoding="utf-8"?>
<we:webextension xmlns:we="http://schemas.microsoft.com/office/webextensions/webextension/2010/11" id="{E4AD460D-B77C-4AC8-8C26-9DE954EECAF4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3E5211DF-CA90-4C38-9BB7-3C5246466DC0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2827</TotalTime>
  <Words>464</Words>
  <Application>Microsoft Office PowerPoint</Application>
  <PresentationFormat>Widescreen</PresentationFormat>
  <Paragraphs>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Georgia</vt:lpstr>
      <vt:lpstr>Wingdings 3</vt:lpstr>
      <vt:lpstr>Ion Boardroom</vt:lpstr>
      <vt:lpstr>Luna Agora Data Analytics Cohort 12 Nashville Software School</vt:lpstr>
      <vt:lpstr>Public Access in Nashville</vt:lpstr>
      <vt:lpstr>Summary &amp; Motivation</vt:lpstr>
      <vt:lpstr>Defining Public Access</vt:lpstr>
      <vt:lpstr>Zip-codes observed</vt:lpstr>
      <vt:lpstr>Making an area score</vt:lpstr>
      <vt:lpstr>How does population correlate to access to public resources in Nashville?  </vt:lpstr>
      <vt:lpstr>How does income correlate to access to public resources in Nashville?  </vt:lpstr>
      <vt:lpstr>How does unemployment correlate to access to public resources in Nashville?  </vt:lpstr>
      <vt:lpstr>What area has the most access?        What area has the least? </vt:lpstr>
      <vt:lpstr>Does public wi-fi access directly correlate with population? </vt:lpstr>
      <vt:lpstr>Does public wi-fi access directly correlate with unemployment?</vt:lpstr>
      <vt:lpstr>Dashboard</vt:lpstr>
      <vt:lpstr>Future goals  ~ re-analyze based on neighborhoods ~ add other economic correlations ~re-structure the area score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Access in Nashville</dc:title>
  <dc:creator>Luna Agora</dc:creator>
  <cp:lastModifiedBy>Luna Agora</cp:lastModifiedBy>
  <cp:revision>8</cp:revision>
  <dcterms:created xsi:type="dcterms:W3CDTF">2024-04-18T20:29:24Z</dcterms:created>
  <dcterms:modified xsi:type="dcterms:W3CDTF">2024-04-22T21:44:32Z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